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99" r:id="rId3"/>
    <p:sldId id="302" r:id="rId4"/>
    <p:sldId id="301" r:id="rId5"/>
    <p:sldId id="274" r:id="rId6"/>
    <p:sldId id="263" r:id="rId7"/>
    <p:sldId id="303" r:id="rId8"/>
    <p:sldId id="292" r:id="rId9"/>
    <p:sldId id="300" r:id="rId10"/>
    <p:sldId id="295" r:id="rId11"/>
    <p:sldId id="298" r:id="rId12"/>
    <p:sldId id="296" r:id="rId13"/>
    <p:sldId id="277" r:id="rId14"/>
    <p:sldId id="29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eli Haltner" initials="UH" lastIdx="1" clrIdx="0">
    <p:extLst>
      <p:ext uri="{19B8F6BF-5375-455C-9EA6-DF929625EA0E}">
        <p15:presenceInfo xmlns:p15="http://schemas.microsoft.com/office/powerpoint/2012/main" userId="c9804f0d00a452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2F2F2"/>
    <a:srgbClr val="EB9B85"/>
    <a:srgbClr val="BEE395"/>
    <a:srgbClr val="DA6F4E"/>
    <a:srgbClr val="EEC560"/>
    <a:srgbClr val="BB4A27"/>
    <a:srgbClr val="FFFF66"/>
    <a:srgbClr val="B5B5B5"/>
    <a:srgbClr val="9ED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69" autoAdjust="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E01F1-9456-4AC4-A139-08DE5CA61D20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15ECC-8C98-43F9-A49E-C8890CC55F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0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15ECC-8C98-43F9-A49E-C8890CC55F4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53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15ECC-8C98-43F9-A49E-C8890CC55F4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67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15ECC-8C98-43F9-A49E-C8890CC55F4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88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75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42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462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51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885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607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304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522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58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65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269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67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35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00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60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791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05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D25FF-B7C3-436C-BE29-7CE441C4C1D5}" type="datetimeFigureOut">
              <a:rPr lang="en-CA" smtClean="0"/>
              <a:t>2019-10-20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2317E-B66D-4872-87F9-245783C07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91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2FD2-64A9-4D15-AA84-B9D3C3DC6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7599"/>
            <a:ext cx="8697995" cy="1373070"/>
          </a:xfrm>
        </p:spPr>
        <p:txBody>
          <a:bodyPr/>
          <a:lstStyle/>
          <a:p>
            <a:r>
              <a:rPr lang="en-CA" sz="4000" dirty="0">
                <a:solidFill>
                  <a:schemeClr val="accent6">
                    <a:lumMod val="75000"/>
                  </a:schemeClr>
                </a:solidFill>
              </a:rPr>
              <a:t>Space App Challenge #2: Go Canada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F80C7-57AA-4A00-901A-F42995507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862" y="5901827"/>
            <a:ext cx="10895593" cy="1117687"/>
          </a:xfrm>
        </p:spPr>
        <p:txBody>
          <a:bodyPr>
            <a:normAutofit/>
          </a:bodyPr>
          <a:lstStyle/>
          <a:p>
            <a:pPr algn="l"/>
            <a:r>
              <a:rPr lang="en-CA" sz="32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Team : Syed, Jivitesh, </a:t>
            </a:r>
            <a:r>
              <a:rPr lang="en-CA" sz="3200" dirty="0" err="1">
                <a:solidFill>
                  <a:srgbClr val="00B0F0"/>
                </a:solidFill>
                <a:latin typeface="Bahnschrift SemiBold" panose="020B0502040204020203" pitchFamily="34" charset="0"/>
              </a:rPr>
              <a:t>Sabareesh</a:t>
            </a:r>
            <a:r>
              <a:rPr lang="en-CA" sz="32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, Joshua, </a:t>
            </a:r>
            <a:r>
              <a:rPr lang="en-CA" sz="3200" dirty="0" err="1">
                <a:solidFill>
                  <a:srgbClr val="00B0F0"/>
                </a:solidFill>
                <a:latin typeface="Bahnschrift SemiBold" panose="020B0502040204020203" pitchFamily="34" charset="0"/>
              </a:rPr>
              <a:t>Vismay</a:t>
            </a:r>
            <a:r>
              <a:rPr lang="en-CA" sz="32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 </a:t>
            </a:r>
          </a:p>
          <a:p>
            <a:pPr algn="l"/>
            <a:endParaRPr lang="en-CA" sz="3200" dirty="0">
              <a:solidFill>
                <a:srgbClr val="00B0F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66BB3-7C0F-405F-8B52-6C83F565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544" y="2742464"/>
            <a:ext cx="3067455" cy="137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4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  <p:pic>
        <p:nvPicPr>
          <p:cNvPr id="7" name="predictions">
            <a:hlinkClick r:id="" action="ppaction://media"/>
            <a:extLst>
              <a:ext uri="{FF2B5EF4-FFF2-40B4-BE49-F238E27FC236}">
                <a16:creationId xmlns:a16="http://schemas.microsoft.com/office/drawing/2014/main" id="{D0636167-7907-44C9-9A1A-9D1501535F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9874" y="0"/>
            <a:ext cx="12906318" cy="6858000"/>
          </a:xfrm>
        </p:spPr>
      </p:pic>
    </p:spTree>
    <p:extLst>
      <p:ext uri="{BB962C8B-B14F-4D97-AF65-F5344CB8AC3E}">
        <p14:creationId xmlns:p14="http://schemas.microsoft.com/office/powerpoint/2010/main" val="8694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349F7-29C0-4B44-8480-17FEAF9F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8" y="2016440"/>
            <a:ext cx="9772605" cy="46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27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our solution is very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5267-0A9F-4537-A2C4-7F802825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374366" cy="3599316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200" dirty="0"/>
              <a:t>Translatable to other </a:t>
            </a:r>
            <a:r>
              <a:rPr lang="en-CA" sz="3200" dirty="0" err="1"/>
              <a:t>spatio</a:t>
            </a:r>
            <a:r>
              <a:rPr lang="en-CA" sz="3200" dirty="0"/>
              <a:t>-temporal interpolation problems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200" dirty="0"/>
              <a:t>In short, we could have used the same exact technique to solve the other challenges related to sparsity/erroneous data</a:t>
            </a:r>
          </a:p>
        </p:txBody>
      </p:sp>
    </p:spTree>
    <p:extLst>
      <p:ext uri="{BB962C8B-B14F-4D97-AF65-F5344CB8AC3E}">
        <p14:creationId xmlns:p14="http://schemas.microsoft.com/office/powerpoint/2010/main" val="311456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238B-D248-42EE-9B4C-62D150E7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BE8C-70C6-48A1-AD8A-329D0D9B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CA" sz="4000" dirty="0"/>
              <a:t> Very high accuracy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CA" sz="4000" dirty="0"/>
              <a:t>No extra cost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CA" sz="4000" dirty="0"/>
              <a:t>Translatable to other domains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CA" sz="4000" dirty="0"/>
              <a:t>Easy to use web interface</a:t>
            </a:r>
          </a:p>
        </p:txBody>
      </p:sp>
    </p:spTree>
    <p:extLst>
      <p:ext uri="{BB962C8B-B14F-4D97-AF65-F5344CB8AC3E}">
        <p14:creationId xmlns:p14="http://schemas.microsoft.com/office/powerpoint/2010/main" val="24532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DBB6-FB8D-46E2-8706-34F57469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72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9D7F3-1FE8-4C64-99A9-6E34A302A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00B0F0"/>
                </a:solidFill>
                <a:latin typeface="Bahnschrift SemiBold" panose="020B0502040204020203" pitchFamily="34" charset="0"/>
              </a:rPr>
              <a:t>Any Questions?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881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252;p28">
            <a:extLst>
              <a:ext uri="{FF2B5EF4-FFF2-40B4-BE49-F238E27FC236}">
                <a16:creationId xmlns:a16="http://schemas.microsoft.com/office/drawing/2014/main" id="{0BD3977B-364B-43AE-AE1B-3652E6C435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-553"/>
          <a:stretch/>
        </p:blipFill>
        <p:spPr>
          <a:xfrm>
            <a:off x="500960" y="1078679"/>
            <a:ext cx="7739547" cy="550782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8" name="Google Shape;253;p28">
            <a:extLst>
              <a:ext uri="{FF2B5EF4-FFF2-40B4-BE49-F238E27FC236}">
                <a16:creationId xmlns:a16="http://schemas.microsoft.com/office/drawing/2014/main" id="{893E3AEB-6173-4839-808D-529DFBD0319F}"/>
              </a:ext>
            </a:extLst>
          </p:cNvPr>
          <p:cNvSpPr/>
          <p:nvPr/>
        </p:nvSpPr>
        <p:spPr>
          <a:xfrm>
            <a:off x="5280178" y="538192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" name="Google Shape;254;p28">
            <a:extLst>
              <a:ext uri="{FF2B5EF4-FFF2-40B4-BE49-F238E27FC236}">
                <a16:creationId xmlns:a16="http://schemas.microsoft.com/office/drawing/2014/main" id="{B55CE647-F380-4F7B-97E2-E934DC10449C}"/>
              </a:ext>
            </a:extLst>
          </p:cNvPr>
          <p:cNvSpPr/>
          <p:nvPr/>
        </p:nvSpPr>
        <p:spPr>
          <a:xfrm>
            <a:off x="5575999" y="4670425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Google Shape;255;p28">
            <a:extLst>
              <a:ext uri="{FF2B5EF4-FFF2-40B4-BE49-F238E27FC236}">
                <a16:creationId xmlns:a16="http://schemas.microsoft.com/office/drawing/2014/main" id="{BD12A4A5-B093-4FA9-9DC4-7E61AF8B9E64}"/>
              </a:ext>
            </a:extLst>
          </p:cNvPr>
          <p:cNvSpPr/>
          <p:nvPr/>
        </p:nvSpPr>
        <p:spPr>
          <a:xfrm>
            <a:off x="1357205" y="5009261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256;p28">
            <a:extLst>
              <a:ext uri="{FF2B5EF4-FFF2-40B4-BE49-F238E27FC236}">
                <a16:creationId xmlns:a16="http://schemas.microsoft.com/office/drawing/2014/main" id="{F7E2FA8A-F13C-45DB-B0E4-ABD773EC2C11}"/>
              </a:ext>
            </a:extLst>
          </p:cNvPr>
          <p:cNvSpPr/>
          <p:nvPr/>
        </p:nvSpPr>
        <p:spPr>
          <a:xfrm>
            <a:off x="6725506" y="461064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Google Shape;257;p28">
            <a:extLst>
              <a:ext uri="{FF2B5EF4-FFF2-40B4-BE49-F238E27FC236}">
                <a16:creationId xmlns:a16="http://schemas.microsoft.com/office/drawing/2014/main" id="{7034184C-B87D-40A2-88D9-DA19A7963DF9}"/>
              </a:ext>
            </a:extLst>
          </p:cNvPr>
          <p:cNvSpPr/>
          <p:nvPr/>
        </p:nvSpPr>
        <p:spPr>
          <a:xfrm>
            <a:off x="3940385" y="4683801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Google Shape;258;p28">
            <a:extLst>
              <a:ext uri="{FF2B5EF4-FFF2-40B4-BE49-F238E27FC236}">
                <a16:creationId xmlns:a16="http://schemas.microsoft.com/office/drawing/2014/main" id="{216D5516-595C-43A0-8D28-D8AB1B14D885}"/>
              </a:ext>
            </a:extLst>
          </p:cNvPr>
          <p:cNvSpPr/>
          <p:nvPr/>
        </p:nvSpPr>
        <p:spPr>
          <a:xfrm>
            <a:off x="4835170" y="4822417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" name="Google Shape;259;p28">
            <a:extLst>
              <a:ext uri="{FF2B5EF4-FFF2-40B4-BE49-F238E27FC236}">
                <a16:creationId xmlns:a16="http://schemas.microsoft.com/office/drawing/2014/main" id="{522732E5-78DB-4AE2-A12F-5AC3AF4FFFE9}"/>
              </a:ext>
            </a:extLst>
          </p:cNvPr>
          <p:cNvSpPr/>
          <p:nvPr/>
        </p:nvSpPr>
        <p:spPr>
          <a:xfrm>
            <a:off x="7640650" y="3981883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260;p28">
            <a:extLst>
              <a:ext uri="{FF2B5EF4-FFF2-40B4-BE49-F238E27FC236}">
                <a16:creationId xmlns:a16="http://schemas.microsoft.com/office/drawing/2014/main" id="{FDE8C536-15DA-4642-839F-28C67590A14C}"/>
              </a:ext>
            </a:extLst>
          </p:cNvPr>
          <p:cNvSpPr/>
          <p:nvPr/>
        </p:nvSpPr>
        <p:spPr>
          <a:xfrm>
            <a:off x="2667634" y="457464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" name="Google Shape;261;p28">
            <a:extLst>
              <a:ext uri="{FF2B5EF4-FFF2-40B4-BE49-F238E27FC236}">
                <a16:creationId xmlns:a16="http://schemas.microsoft.com/office/drawing/2014/main" id="{CFCCFADB-6207-4798-BEEC-93FF3F692FBE}"/>
              </a:ext>
            </a:extLst>
          </p:cNvPr>
          <p:cNvSpPr/>
          <p:nvPr/>
        </p:nvSpPr>
        <p:spPr>
          <a:xfrm>
            <a:off x="7262866" y="362568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262;p28">
            <a:extLst>
              <a:ext uri="{FF2B5EF4-FFF2-40B4-BE49-F238E27FC236}">
                <a16:creationId xmlns:a16="http://schemas.microsoft.com/office/drawing/2014/main" id="{984AB659-B4C4-4EB0-81B2-D9169F66B32E}"/>
              </a:ext>
            </a:extLst>
          </p:cNvPr>
          <p:cNvSpPr/>
          <p:nvPr/>
        </p:nvSpPr>
        <p:spPr>
          <a:xfrm>
            <a:off x="7110327" y="4176953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" name="Google Shape;263;p28">
            <a:extLst>
              <a:ext uri="{FF2B5EF4-FFF2-40B4-BE49-F238E27FC236}">
                <a16:creationId xmlns:a16="http://schemas.microsoft.com/office/drawing/2014/main" id="{D792357D-A176-436D-8513-E1325172FE65}"/>
              </a:ext>
            </a:extLst>
          </p:cNvPr>
          <p:cNvSpPr/>
          <p:nvPr/>
        </p:nvSpPr>
        <p:spPr>
          <a:xfrm>
            <a:off x="2107491" y="4937261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Google Shape;264;p28">
            <a:extLst>
              <a:ext uri="{FF2B5EF4-FFF2-40B4-BE49-F238E27FC236}">
                <a16:creationId xmlns:a16="http://schemas.microsoft.com/office/drawing/2014/main" id="{F36B5874-5CCD-4E0F-B27E-423714FC690B}"/>
              </a:ext>
            </a:extLst>
          </p:cNvPr>
          <p:cNvSpPr/>
          <p:nvPr/>
        </p:nvSpPr>
        <p:spPr>
          <a:xfrm>
            <a:off x="1186714" y="279532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265;p28">
            <a:extLst>
              <a:ext uri="{FF2B5EF4-FFF2-40B4-BE49-F238E27FC236}">
                <a16:creationId xmlns:a16="http://schemas.microsoft.com/office/drawing/2014/main" id="{A4A0D8E2-5387-4241-BE6B-276879007D5F}"/>
              </a:ext>
            </a:extLst>
          </p:cNvPr>
          <p:cNvSpPr/>
          <p:nvPr/>
        </p:nvSpPr>
        <p:spPr>
          <a:xfrm>
            <a:off x="2941210" y="5490977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266;p28">
            <a:extLst>
              <a:ext uri="{FF2B5EF4-FFF2-40B4-BE49-F238E27FC236}">
                <a16:creationId xmlns:a16="http://schemas.microsoft.com/office/drawing/2014/main" id="{CF6832B3-664E-4453-BB8A-64D3F81F334D}"/>
              </a:ext>
            </a:extLst>
          </p:cNvPr>
          <p:cNvSpPr/>
          <p:nvPr/>
        </p:nvSpPr>
        <p:spPr>
          <a:xfrm>
            <a:off x="914895" y="3354315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267;p28">
            <a:extLst>
              <a:ext uri="{FF2B5EF4-FFF2-40B4-BE49-F238E27FC236}">
                <a16:creationId xmlns:a16="http://schemas.microsoft.com/office/drawing/2014/main" id="{B7C1E27B-ECEC-4100-8429-D2D8540BFB8E}"/>
              </a:ext>
            </a:extLst>
          </p:cNvPr>
          <p:cNvSpPr/>
          <p:nvPr/>
        </p:nvSpPr>
        <p:spPr>
          <a:xfrm>
            <a:off x="4025525" y="5676941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268;p28">
            <a:extLst>
              <a:ext uri="{FF2B5EF4-FFF2-40B4-BE49-F238E27FC236}">
                <a16:creationId xmlns:a16="http://schemas.microsoft.com/office/drawing/2014/main" id="{2851BE4A-0291-4423-9356-67A78323B4BC}"/>
              </a:ext>
            </a:extLst>
          </p:cNvPr>
          <p:cNvSpPr/>
          <p:nvPr/>
        </p:nvSpPr>
        <p:spPr>
          <a:xfrm>
            <a:off x="2678506" y="3182527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269;p28">
            <a:extLst>
              <a:ext uri="{FF2B5EF4-FFF2-40B4-BE49-F238E27FC236}">
                <a16:creationId xmlns:a16="http://schemas.microsoft.com/office/drawing/2014/main" id="{0B571067-542C-4004-BC19-B0F5874BBCEF}"/>
              </a:ext>
            </a:extLst>
          </p:cNvPr>
          <p:cNvSpPr/>
          <p:nvPr/>
        </p:nvSpPr>
        <p:spPr>
          <a:xfrm>
            <a:off x="4494173" y="1714033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270;p28">
            <a:extLst>
              <a:ext uri="{FF2B5EF4-FFF2-40B4-BE49-F238E27FC236}">
                <a16:creationId xmlns:a16="http://schemas.microsoft.com/office/drawing/2014/main" id="{0592C954-D2FD-416E-B5F3-F4C1DE3574D4}"/>
              </a:ext>
            </a:extLst>
          </p:cNvPr>
          <p:cNvSpPr/>
          <p:nvPr/>
        </p:nvSpPr>
        <p:spPr>
          <a:xfrm>
            <a:off x="5584978" y="568672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" name="Google Shape;271;p28">
            <a:extLst>
              <a:ext uri="{FF2B5EF4-FFF2-40B4-BE49-F238E27FC236}">
                <a16:creationId xmlns:a16="http://schemas.microsoft.com/office/drawing/2014/main" id="{6354A9BA-277C-4744-851E-E7F1F742EA9F}"/>
              </a:ext>
            </a:extLst>
          </p:cNvPr>
          <p:cNvSpPr/>
          <p:nvPr/>
        </p:nvSpPr>
        <p:spPr>
          <a:xfrm>
            <a:off x="1503706" y="433036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" name="Google Shape;272;p28">
            <a:extLst>
              <a:ext uri="{FF2B5EF4-FFF2-40B4-BE49-F238E27FC236}">
                <a16:creationId xmlns:a16="http://schemas.microsoft.com/office/drawing/2014/main" id="{FFFDDF4D-7D3D-4D16-83D7-9E00AD07A256}"/>
              </a:ext>
            </a:extLst>
          </p:cNvPr>
          <p:cNvSpPr/>
          <p:nvPr/>
        </p:nvSpPr>
        <p:spPr>
          <a:xfrm>
            <a:off x="4370734" y="3142801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273;p28">
            <a:extLst>
              <a:ext uri="{FF2B5EF4-FFF2-40B4-BE49-F238E27FC236}">
                <a16:creationId xmlns:a16="http://schemas.microsoft.com/office/drawing/2014/main" id="{31198B96-CE5D-497E-A9B0-48C053E9BC6A}"/>
              </a:ext>
            </a:extLst>
          </p:cNvPr>
          <p:cNvSpPr/>
          <p:nvPr/>
        </p:nvSpPr>
        <p:spPr>
          <a:xfrm>
            <a:off x="3388522" y="4826717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274;p28">
            <a:extLst>
              <a:ext uri="{FF2B5EF4-FFF2-40B4-BE49-F238E27FC236}">
                <a16:creationId xmlns:a16="http://schemas.microsoft.com/office/drawing/2014/main" id="{8836CA50-3841-465C-9391-E6D63FE01194}"/>
              </a:ext>
            </a:extLst>
          </p:cNvPr>
          <p:cNvSpPr/>
          <p:nvPr/>
        </p:nvSpPr>
        <p:spPr>
          <a:xfrm>
            <a:off x="5821735" y="3610517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275;p28">
            <a:extLst>
              <a:ext uri="{FF2B5EF4-FFF2-40B4-BE49-F238E27FC236}">
                <a16:creationId xmlns:a16="http://schemas.microsoft.com/office/drawing/2014/main" id="{17CB0AA2-6ED7-492B-AA8C-922B97CF92D7}"/>
              </a:ext>
            </a:extLst>
          </p:cNvPr>
          <p:cNvSpPr/>
          <p:nvPr/>
        </p:nvSpPr>
        <p:spPr>
          <a:xfrm>
            <a:off x="1199441" y="534040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276;p28">
            <a:extLst>
              <a:ext uri="{FF2B5EF4-FFF2-40B4-BE49-F238E27FC236}">
                <a16:creationId xmlns:a16="http://schemas.microsoft.com/office/drawing/2014/main" id="{274B7FB9-96C5-4AEF-BF7A-208559ED0FA2}"/>
              </a:ext>
            </a:extLst>
          </p:cNvPr>
          <p:cNvSpPr/>
          <p:nvPr/>
        </p:nvSpPr>
        <p:spPr>
          <a:xfrm>
            <a:off x="6411151" y="5316769"/>
            <a:ext cx="72000" cy="72000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279;p28">
            <a:extLst>
              <a:ext uri="{FF2B5EF4-FFF2-40B4-BE49-F238E27FC236}">
                <a16:creationId xmlns:a16="http://schemas.microsoft.com/office/drawing/2014/main" id="{EAEEBF10-FE5B-4F41-94BA-7C01737A9107}"/>
              </a:ext>
            </a:extLst>
          </p:cNvPr>
          <p:cNvSpPr txBox="1"/>
          <p:nvPr/>
        </p:nvSpPr>
        <p:spPr>
          <a:xfrm>
            <a:off x="3372022" y="3554212"/>
            <a:ext cx="6929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280;p28">
            <a:extLst>
              <a:ext uri="{FF2B5EF4-FFF2-40B4-BE49-F238E27FC236}">
                <a16:creationId xmlns:a16="http://schemas.microsoft.com/office/drawing/2014/main" id="{0744F94C-8A67-4EA2-A775-8A4B5EE2896F}"/>
              </a:ext>
            </a:extLst>
          </p:cNvPr>
          <p:cNvSpPr txBox="1"/>
          <p:nvPr/>
        </p:nvSpPr>
        <p:spPr>
          <a:xfrm>
            <a:off x="6034399" y="4018120"/>
            <a:ext cx="6929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281;p28">
            <a:extLst>
              <a:ext uri="{FF2B5EF4-FFF2-40B4-BE49-F238E27FC236}">
                <a16:creationId xmlns:a16="http://schemas.microsoft.com/office/drawing/2014/main" id="{76FA89F9-DED6-426D-AD3A-08949185224F}"/>
              </a:ext>
            </a:extLst>
          </p:cNvPr>
          <p:cNvSpPr txBox="1"/>
          <p:nvPr/>
        </p:nvSpPr>
        <p:spPr>
          <a:xfrm>
            <a:off x="2941210" y="2036955"/>
            <a:ext cx="6929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282;p28">
            <a:extLst>
              <a:ext uri="{FF2B5EF4-FFF2-40B4-BE49-F238E27FC236}">
                <a16:creationId xmlns:a16="http://schemas.microsoft.com/office/drawing/2014/main" id="{E8443F11-DE4A-4291-A8E2-5661B1C8E741}"/>
              </a:ext>
            </a:extLst>
          </p:cNvPr>
          <p:cNvSpPr txBox="1"/>
          <p:nvPr/>
        </p:nvSpPr>
        <p:spPr>
          <a:xfrm>
            <a:off x="1639995" y="3323379"/>
            <a:ext cx="6929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96C4182-47C0-4C20-8165-3EC4CF5E76F4}"/>
              </a:ext>
            </a:extLst>
          </p:cNvPr>
          <p:cNvSpPr/>
          <p:nvPr/>
        </p:nvSpPr>
        <p:spPr>
          <a:xfrm>
            <a:off x="8523684" y="2867329"/>
            <a:ext cx="326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dirty="0"/>
              <a:t>Go Canada </a:t>
            </a:r>
          </a:p>
          <a:p>
            <a:r>
              <a:rPr lang="en-CA" sz="3600" dirty="0"/>
              <a:t>Challenge 2 – Data Sparsity</a:t>
            </a:r>
          </a:p>
        </p:txBody>
      </p:sp>
    </p:spTree>
    <p:extLst>
      <p:ext uri="{BB962C8B-B14F-4D97-AF65-F5344CB8AC3E}">
        <p14:creationId xmlns:p14="http://schemas.microsoft.com/office/powerpoint/2010/main" val="33287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is magnetic field data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5267-0A9F-4537-A2C4-7F802825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60" y="2609248"/>
            <a:ext cx="11511679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Navigation and surveying (GPS)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Electric power utilities and pipelines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Affects communication systems used in spacecrafts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76593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CA22-3760-4348-83A2-47D0E00C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Actionable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7DAF-706A-4890-A666-DCC22DA3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99" y="3053170"/>
            <a:ext cx="11101001" cy="2873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i="1" dirty="0">
                <a:solidFill>
                  <a:schemeClr val="accent6">
                    <a:lumMod val="75000"/>
                  </a:schemeClr>
                </a:solidFill>
              </a:rPr>
              <a:t>“How might we address the sparsity/discrepancy of magnetic field data across Canada in a </a:t>
            </a:r>
            <a:r>
              <a:rPr lang="en-US" sz="4400" i="1" u="sng" dirty="0">
                <a:solidFill>
                  <a:srgbClr val="FF0000"/>
                </a:solidFill>
              </a:rPr>
              <a:t>cost-effective</a:t>
            </a:r>
            <a:r>
              <a:rPr lang="en-US" sz="4400" i="1" dirty="0">
                <a:solidFill>
                  <a:schemeClr val="accent6">
                    <a:lumMod val="75000"/>
                  </a:schemeClr>
                </a:solidFill>
              </a:rPr>
              <a:t> manner and </a:t>
            </a:r>
            <a:r>
              <a:rPr lang="en-US" sz="4400" i="1" u="sng" dirty="0">
                <a:solidFill>
                  <a:srgbClr val="FF0000"/>
                </a:solidFill>
              </a:rPr>
              <a:t>accurate</a:t>
            </a:r>
            <a:r>
              <a:rPr lang="en-US" sz="4400" i="1" dirty="0">
                <a:solidFill>
                  <a:schemeClr val="accent6">
                    <a:lumMod val="75000"/>
                  </a:schemeClr>
                </a:solidFill>
              </a:rPr>
              <a:t> manner?</a:t>
            </a:r>
            <a:endParaRPr lang="en-CA" sz="44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0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238B-D248-42EE-9B4C-62D150E7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804E4B5-3C1A-44B0-956C-96421A471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>
          <a:xfrm>
            <a:off x="133612" y="2752928"/>
            <a:ext cx="11924776" cy="3128175"/>
          </a:xfrm>
        </p:spPr>
      </p:pic>
    </p:spTree>
    <p:extLst>
      <p:ext uri="{BB962C8B-B14F-4D97-AF65-F5344CB8AC3E}">
        <p14:creationId xmlns:p14="http://schemas.microsoft.com/office/powerpoint/2010/main" val="385718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Basis of 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5267-0A9F-4537-A2C4-7F802825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374366" cy="35993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CA" sz="3600" dirty="0"/>
          </a:p>
          <a:p>
            <a:pPr marL="0" indent="0">
              <a:lnSpc>
                <a:spcPct val="150000"/>
              </a:lnSpc>
              <a:buNone/>
            </a:pPr>
            <a:r>
              <a:rPr lang="en-CA" sz="3600" dirty="0"/>
              <a:t>Tobler’s 1</a:t>
            </a:r>
            <a:r>
              <a:rPr lang="en-CA" sz="3600" baseline="30000" dirty="0"/>
              <a:t>st</a:t>
            </a:r>
            <a:r>
              <a:rPr lang="en-CA" sz="3600" dirty="0"/>
              <a:t> law of geography: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CA" sz="2800" dirty="0"/>
              <a:t>‘Everything is related to everything else, but near things are more related than distant things.’</a:t>
            </a:r>
          </a:p>
        </p:txBody>
      </p:sp>
    </p:spTree>
    <p:extLst>
      <p:ext uri="{BB962C8B-B14F-4D97-AF65-F5344CB8AC3E}">
        <p14:creationId xmlns:p14="http://schemas.microsoft.com/office/powerpoint/2010/main" val="282707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5267-0A9F-4537-A2C4-7F802825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374366" cy="35993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 Use machine learning to fill in the empty data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 Kriging: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200" dirty="0"/>
              <a:t> Interpolation technique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200" dirty="0"/>
              <a:t> Influence decreases with distance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200" dirty="0"/>
              <a:t> Correlation using distance and direction (vs IDW)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200" dirty="0"/>
              <a:t> Very good results for small datasets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8993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238B-D248-42EE-9B4C-62D150E7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Technical details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330985B-EB63-48A5-85B0-27E564106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374366" cy="45211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 Data cleaning – txt to csv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 Identify train and test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 Haversine distance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3600" dirty="0"/>
              <a:t> Rolling average of magnetic field variations</a:t>
            </a:r>
          </a:p>
        </p:txBody>
      </p:sp>
    </p:spTree>
    <p:extLst>
      <p:ext uri="{BB962C8B-B14F-4D97-AF65-F5344CB8AC3E}">
        <p14:creationId xmlns:p14="http://schemas.microsoft.com/office/powerpoint/2010/main" val="222080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9A4-5BBF-459E-B62E-1C4E7467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5267-0A9F-4537-A2C4-7F802825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817" y="3329094"/>
            <a:ext cx="10374366" cy="118454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CA" sz="4000" dirty="0"/>
              <a:t>Working prototype and not just an idea!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B464FE-C580-4BE4-BE3C-606479AFF216}"/>
              </a:ext>
            </a:extLst>
          </p:cNvPr>
          <p:cNvSpPr txBox="1">
            <a:spLocks/>
          </p:cNvSpPr>
          <p:nvPr/>
        </p:nvSpPr>
        <p:spPr>
          <a:xfrm>
            <a:off x="6220119" y="5512502"/>
            <a:ext cx="5971881" cy="1184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sz="2800" dirty="0">
                <a:solidFill>
                  <a:srgbClr val="FF0000"/>
                </a:solidFill>
              </a:rPr>
              <a:t>It’s a HACKATHON after all! ;)</a:t>
            </a:r>
          </a:p>
        </p:txBody>
      </p:sp>
    </p:spTree>
    <p:extLst>
      <p:ext uri="{BB962C8B-B14F-4D97-AF65-F5344CB8AC3E}">
        <p14:creationId xmlns:p14="http://schemas.microsoft.com/office/powerpoint/2010/main" val="44498161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32">
      <a:dk1>
        <a:sysClr val="windowText" lastClr="000000"/>
      </a:dk1>
      <a:lt1>
        <a:srgbClr val="F2F2F2"/>
      </a:lt1>
      <a:dk2>
        <a:srgbClr val="F2F2F2"/>
      </a:dk2>
      <a:lt2>
        <a:srgbClr val="F2F2F2"/>
      </a:lt2>
      <a:accent1>
        <a:srgbClr val="00B0F0"/>
      </a:accent1>
      <a:accent2>
        <a:srgbClr val="C1B56B"/>
      </a:accent2>
      <a:accent3>
        <a:srgbClr val="4BAF73"/>
      </a:accent3>
      <a:accent4>
        <a:srgbClr val="5AA6C0"/>
      </a:accent4>
      <a:accent5>
        <a:srgbClr val="C96921"/>
      </a:accent5>
      <a:accent6>
        <a:srgbClr val="7F7F7F"/>
      </a:accent6>
      <a:hlink>
        <a:srgbClr val="0084B4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253</Words>
  <Application>Microsoft Office PowerPoint</Application>
  <PresentationFormat>Widescreen</PresentationFormat>
  <Paragraphs>49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 SemiBold</vt:lpstr>
      <vt:lpstr>Calibri</vt:lpstr>
      <vt:lpstr>Trebuchet MS</vt:lpstr>
      <vt:lpstr>Wingdings</vt:lpstr>
      <vt:lpstr>Berlin</vt:lpstr>
      <vt:lpstr>Space App Challenge #2: Go Canada</vt:lpstr>
      <vt:lpstr>PowerPoint Presentation</vt:lpstr>
      <vt:lpstr>Why is magnetic field data important?</vt:lpstr>
      <vt:lpstr>Actionable Problem Statement</vt:lpstr>
      <vt:lpstr>Dataset</vt:lpstr>
      <vt:lpstr>Basis of our solution</vt:lpstr>
      <vt:lpstr>Our approach</vt:lpstr>
      <vt:lpstr>Technical details</vt:lpstr>
      <vt:lpstr>Our solution</vt:lpstr>
      <vt:lpstr>Demo</vt:lpstr>
      <vt:lpstr>Results</vt:lpstr>
      <vt:lpstr>Why our solution is very good</vt:lpstr>
      <vt:lpstr>Business value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Challenge: Fake News</dc:title>
  <dc:creator>Ueli Haltner</dc:creator>
  <cp:lastModifiedBy>Jivitesh Gudekar</cp:lastModifiedBy>
  <cp:revision>118</cp:revision>
  <dcterms:created xsi:type="dcterms:W3CDTF">2019-06-10T19:28:43Z</dcterms:created>
  <dcterms:modified xsi:type="dcterms:W3CDTF">2019-10-20T19:37:54Z</dcterms:modified>
</cp:coreProperties>
</file>